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2" r:id="rId3"/>
    <p:sldId id="309" r:id="rId4"/>
    <p:sldId id="310" r:id="rId5"/>
    <p:sldId id="311" r:id="rId6"/>
    <p:sldId id="312" r:id="rId7"/>
    <p:sldId id="313" r:id="rId8"/>
    <p:sldId id="353" r:id="rId9"/>
    <p:sldId id="354" r:id="rId10"/>
    <p:sldId id="316" r:id="rId11"/>
    <p:sldId id="355" r:id="rId12"/>
    <p:sldId id="318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27" r:id="rId22"/>
    <p:sldId id="364" r:id="rId23"/>
    <p:sldId id="365" r:id="rId24"/>
    <p:sldId id="366" r:id="rId25"/>
    <p:sldId id="331" r:id="rId26"/>
    <p:sldId id="332" r:id="rId27"/>
    <p:sldId id="367" r:id="rId28"/>
    <p:sldId id="349" r:id="rId29"/>
    <p:sldId id="305" r:id="rId30"/>
    <p:sldId id="347" r:id="rId31"/>
    <p:sldId id="307" r:id="rId32"/>
    <p:sldId id="308" r:id="rId33"/>
    <p:sldId id="328" r:id="rId34"/>
    <p:sldId id="329" r:id="rId35"/>
    <p:sldId id="330" r:id="rId36"/>
    <p:sldId id="314" r:id="rId37"/>
    <p:sldId id="315" r:id="rId38"/>
    <p:sldId id="317" r:id="rId39"/>
    <p:sldId id="326" r:id="rId40"/>
    <p:sldId id="270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273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5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47"/>
  </p:normalViewPr>
  <p:slideViewPr>
    <p:cSldViewPr snapToGrid="0" snapToObjects="1" showGuides="1">
      <p:cViewPr varScale="1">
        <p:scale>
          <a:sx n="128" d="100"/>
          <a:sy n="128" d="100"/>
        </p:scale>
        <p:origin x="1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2F9-F15A-3849-A413-ACCA11382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9C1E-1CB3-AD40-AA9B-99F3439B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AEDA-C072-D544-96EE-AB7AB870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DEB-B26A-7340-A86A-69C540E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4AF0-53C4-BE4E-ABBC-DD1AC98B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15E2-21B7-1F41-BACD-51F972C9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ABE72-376E-1F4B-AB87-E0EAC4D1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7E9-4ACB-7D48-9B18-233216FB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5F6E-E270-2F48-9AC1-E9EE9956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F697-9ADD-2646-B903-A4C2743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AB568-5544-4C4D-B49D-E802F01BB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91748-4656-B14D-A89F-5844E8D0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1E78-B961-B744-85FD-32269345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F524-BFCD-5F48-A5DF-E5131D28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4233-13A3-B042-A083-9DE91D7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47A9-85FD-124A-A9FF-C872EA9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9DD7-00C4-CB40-83B5-D0C1CE1A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E7F8-876B-0444-8F62-79760E7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30C4-3804-8B41-9EF7-30904D9A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088-4970-284D-9DA9-B28217E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E745-280D-F84B-88EA-BB8F10FA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78B6-1FAC-5C48-A42C-972D6EA4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88D5-449E-774E-A5C6-17D6849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9B7-52F5-1347-BDBB-14AD131F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79B0-D642-C74D-8B94-BD265C3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E60-08F8-2443-B310-F3C52C1B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3004-CEBE-4E45-8727-78ECFD27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16415-BD17-2C43-B22F-48E8F912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8551-1B7B-DE4B-A53A-2F78112B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E496-7804-034C-81C2-D4BC2CF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F84D-546D-5542-A9B7-1DB5B633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D3C-DF3D-8442-8771-92488991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E8E65-0F85-6A4D-AC6D-5C69A9DF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FCCA-CCA2-1447-9357-D6F1DE69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93F46-8F65-824E-BCCA-531E74F6C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7C67-9CF7-9E4C-94AC-9CF010196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E7BB-22F8-074D-A99F-0BAFE210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21BAB-3290-3E4A-8E9F-2FA4231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EAB01-05F6-BE40-B985-8FB2133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DE5-5A35-E44E-B9C0-6413966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A3588-EBF4-8847-A1CC-7F22AD03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347A-585F-8C48-9C65-95637564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7C27-D763-3742-AA84-608CB24A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52D5-0E14-0748-8530-C9FD36D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3BF29-68C6-F941-96D3-6A48CB45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9AEC-5DEF-4F45-91FB-1C54C9C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74C6-E5D2-3B48-9F07-2DD8E515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2A53-67E4-B546-AEFA-00B045C5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744C-DB98-CE42-B01C-7E44C2AA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E634-C8CD-6245-BE29-B3A7C48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80EC-CBCD-8C4E-AB7D-6596F427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57CE-C96E-144F-97D2-5E38AD89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EC4-779B-614C-907D-9C07607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18374-0E55-D346-B0E5-179B12E3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124E-63A5-F344-A3FA-03E1E5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F627F-38F4-A14B-AC67-4E834E0B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90E35-7AAC-3F4D-B2DA-CE4EA6BE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13787-3280-A040-8CA0-BA0D1A29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7B71-84D6-684C-80E8-D9F97F44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FA6E-5BD5-4F41-B846-F90B7385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ADB0-BF54-E34D-AFD8-01A4F6A8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4067-99F2-0243-A3AE-0A86EE16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3803-6BAA-3541-9DB9-69E777626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D5B2-20B2-C343-A478-2DFB262A0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and 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E4CD7-CA08-3F44-921B-BC7DDDBC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CSCI 662</a:t>
            </a:r>
          </a:p>
          <a:p>
            <a:r>
              <a:rPr lang="en-US" dirty="0"/>
              <a:t>Jonathan May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44D6-FF43-0C46-90B2-578333184040}"/>
              </a:ext>
            </a:extLst>
          </p:cNvPr>
          <p:cNvSpPr txBox="1"/>
          <p:nvPr/>
        </p:nvSpPr>
        <p:spPr>
          <a:xfrm>
            <a:off x="452063" y="6339155"/>
            <a:ext cx="76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from Richard </a:t>
            </a:r>
            <a:r>
              <a:rPr lang="en-US" dirty="0" err="1"/>
              <a:t>Socher</a:t>
            </a:r>
            <a:r>
              <a:rPr lang="en-US" dirty="0"/>
              <a:t>, Abi See, Chris </a:t>
            </a:r>
            <a:r>
              <a:rPr lang="en-US" dirty="0" err="1"/>
              <a:t>Olah</a:t>
            </a:r>
            <a:r>
              <a:rPr lang="en-US" dirty="0"/>
              <a:t>, Philip Koehn, Kevin Knight</a:t>
            </a:r>
          </a:p>
        </p:txBody>
      </p:sp>
    </p:spTree>
    <p:extLst>
      <p:ext uri="{BB962C8B-B14F-4D97-AF65-F5344CB8AC3E}">
        <p14:creationId xmlns:p14="http://schemas.microsoft.com/office/powerpoint/2010/main" val="2828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3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5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8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3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4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learn word translations?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We're given sentence pairs</a:t>
            </a:r>
          </a:p>
          <a:p>
            <a:r>
              <a:rPr lang="en-US" dirty="0"/>
              <a:t>If we see the exact sentence we know how to translate it</a:t>
            </a:r>
          </a:p>
          <a:p>
            <a:r>
              <a:rPr lang="en-US" dirty="0"/>
              <a:t>How do we break a sentence down?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798886"/>
            <a:ext cx="6096000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 err="1"/>
              <a:t>Barabara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Mwenge</a:t>
            </a:r>
            <a:r>
              <a:rPr lang="en-US" dirty="0"/>
              <a:t>-Morocco </a:t>
            </a:r>
            <a:r>
              <a:rPr lang="en-US" dirty="0" err="1"/>
              <a:t>nyumba</a:t>
            </a:r>
            <a:r>
              <a:rPr lang="en-US" dirty="0"/>
              <a:t> </a:t>
            </a:r>
            <a:r>
              <a:rPr lang="en-US" dirty="0" err="1"/>
              <a:t>zinatakiwa</a:t>
            </a:r>
            <a:r>
              <a:rPr lang="en-US" dirty="0"/>
              <a:t> </a:t>
            </a:r>
            <a:r>
              <a:rPr lang="en-US" dirty="0" err="1"/>
              <a:t>kubomolewa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1200" y="4920348"/>
            <a:ext cx="6096000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/>
              <a:t>houses along the </a:t>
            </a:r>
            <a:r>
              <a:rPr lang="en-US" dirty="0" err="1"/>
              <a:t>Mwenge</a:t>
            </a:r>
            <a:r>
              <a:rPr lang="en-US" dirty="0"/>
              <a:t>-Morocco road are supposed to be demolished.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7538" y="4401837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Swahili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8059" y="555783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3501" y="6102997"/>
            <a:ext cx="5844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I see "</a:t>
            </a:r>
            <a:r>
              <a:rPr lang="en-US" sz="2400" dirty="0" err="1"/>
              <a:t>nyumba</a:t>
            </a:r>
            <a:r>
              <a:rPr lang="en-US" sz="2400" dirty="0"/>
              <a:t>" again, how do I translate it?</a:t>
            </a:r>
          </a:p>
        </p:txBody>
      </p:sp>
    </p:spTree>
    <p:extLst>
      <p:ext uri="{BB962C8B-B14F-4D97-AF65-F5344CB8AC3E}">
        <p14:creationId xmlns:p14="http://schemas.microsoft.com/office/powerpoint/2010/main" val="66108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1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3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5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91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more or less how the Rosetta Stone was cracked!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17" y="1085141"/>
            <a:ext cx="4504283" cy="57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632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connections between words are called an </a:t>
            </a:r>
            <a:r>
              <a:rPr lang="en-US" u="sng" dirty="0"/>
              <a:t>alignment</a:t>
            </a:r>
            <a:endParaRPr lang="en-US" dirty="0"/>
          </a:p>
          <a:p>
            <a:r>
              <a:rPr lang="en-US" dirty="0"/>
              <a:t>Word alignments between sentence pairs are the core statistics used in machine translation</a:t>
            </a:r>
          </a:p>
          <a:p>
            <a:r>
              <a:rPr lang="en-US" dirty="0"/>
              <a:t>We intuitively discovered them</a:t>
            </a:r>
          </a:p>
          <a:p>
            <a:r>
              <a:rPr lang="en-US" dirty="0"/>
              <a:t>How to </a:t>
            </a:r>
            <a:r>
              <a:rPr lang="en-US" dirty="0" err="1"/>
              <a:t>programatically</a:t>
            </a:r>
            <a:r>
              <a:rPr lang="en-US" dirty="0"/>
              <a:t> find them?</a:t>
            </a:r>
          </a:p>
          <a:p>
            <a:pPr lvl="1"/>
            <a:r>
              <a:rPr lang="en-US" dirty="0"/>
              <a:t>EM algorithm…won’t have time to discuss it unfortunately, and in the neural age we don’t use it much anymore </a:t>
            </a:r>
            <a:r>
              <a:rPr lang="en-US"/>
              <a:t>for alignment.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29" t="18387" r="7177"/>
          <a:stretch/>
        </p:blipFill>
        <p:spPr>
          <a:xfrm>
            <a:off x="6344529" y="2391508"/>
            <a:ext cx="4895557" cy="35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DA4-D3E8-FB44-A5DA-431E9653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Pre-Neural Statistical MT (1989-2014)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E23-8626-0742-9AA1-9219D1CB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EM to find word alignments of parallel sentences</a:t>
            </a:r>
          </a:p>
          <a:p>
            <a:r>
              <a:rPr lang="en-US" dirty="0"/>
              <a:t>Break sentences up into phrase pair chunks</a:t>
            </a:r>
          </a:p>
          <a:p>
            <a:r>
              <a:rPr lang="en-US" dirty="0"/>
              <a:t>Extract feature values for each chunk and optimize weights to maximize BLEU on development set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Translations are often not that fluent (looks like a ransom note)</a:t>
            </a:r>
          </a:p>
          <a:p>
            <a:pPr lvl="1"/>
            <a:r>
              <a:rPr lang="en-US" dirty="0"/>
              <a:t>Which features to choose? How to combine?</a:t>
            </a:r>
          </a:p>
          <a:p>
            <a:pPr lvl="1"/>
            <a:r>
              <a:rPr lang="en-US" dirty="0"/>
              <a:t>Fairly complicated noisy pipeline</a:t>
            </a:r>
          </a:p>
        </p:txBody>
      </p:sp>
    </p:spTree>
    <p:extLst>
      <p:ext uri="{BB962C8B-B14F-4D97-AF65-F5344CB8AC3E}">
        <p14:creationId xmlns:p14="http://schemas.microsoft.com/office/powerpoint/2010/main" val="207652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 computer, this might as well be Centauri and </a:t>
            </a:r>
            <a:r>
              <a:rPr lang="en-US" dirty="0" err="1"/>
              <a:t>Arcturan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1138237"/>
            <a:ext cx="7327900" cy="506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690688"/>
            <a:ext cx="13081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75" y="1690688"/>
            <a:ext cx="1739900" cy="2247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8074" y="4617820"/>
            <a:ext cx="3131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farok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crrrok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hihok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yorok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clok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kantok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ok-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yurp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= ??</a:t>
            </a:r>
            <a:endParaRPr lang="en-US" dirty="0">
              <a:solidFill>
                <a:srgbClr val="0000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51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D5-DBD8-2F46-8661-62E036F1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Fluent...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37CB43-08B0-4B4D-AA48-0EC2A4D0BA0A}"/>
              </a:ext>
            </a:extLst>
          </p:cNvPr>
          <p:cNvSpPr/>
          <p:nvPr/>
        </p:nvSpPr>
        <p:spPr>
          <a:xfrm>
            <a:off x="483704" y="2949644"/>
            <a:ext cx="112245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           : </a:t>
            </a:r>
            <a:r>
              <a:rPr lang="en-US" dirty="0" err="1"/>
              <a:t>ප්‍රවාහන</a:t>
            </a:r>
            <a:r>
              <a:rPr lang="en-US" dirty="0"/>
              <a:t> </a:t>
            </a:r>
            <a:r>
              <a:rPr lang="en-US" dirty="0" err="1"/>
              <a:t>ගාස්තු</a:t>
            </a:r>
            <a:r>
              <a:rPr lang="en-US" dirty="0"/>
              <a:t> </a:t>
            </a:r>
            <a:r>
              <a:rPr lang="en-US" dirty="0" err="1"/>
              <a:t>ඉහළ</a:t>
            </a:r>
            <a:r>
              <a:rPr lang="en-US" dirty="0"/>
              <a:t> </a:t>
            </a:r>
            <a:r>
              <a:rPr lang="en-US" dirty="0" err="1"/>
              <a:t>නැංවීමට</a:t>
            </a:r>
            <a:r>
              <a:rPr lang="en-US" dirty="0"/>
              <a:t> </a:t>
            </a:r>
            <a:r>
              <a:rPr lang="en-US" dirty="0" err="1"/>
              <a:t>විරෝධය</a:t>
            </a:r>
            <a:r>
              <a:rPr lang="en-US" dirty="0"/>
              <a:t> </a:t>
            </a:r>
            <a:r>
              <a:rPr lang="en-US" dirty="0" err="1"/>
              <a:t>පළ</a:t>
            </a:r>
            <a:r>
              <a:rPr lang="en-US" dirty="0"/>
              <a:t> </a:t>
            </a:r>
            <a:r>
              <a:rPr lang="en-US" dirty="0" err="1"/>
              <a:t>කරමින්</a:t>
            </a:r>
            <a:r>
              <a:rPr lang="en-US" dirty="0"/>
              <a:t> </a:t>
            </a:r>
            <a:r>
              <a:rPr lang="en-US" dirty="0" err="1"/>
              <a:t>බ්‍රසීලයේ</a:t>
            </a:r>
            <a:r>
              <a:rPr lang="en-US" dirty="0"/>
              <a:t> </a:t>
            </a:r>
            <a:r>
              <a:rPr lang="en-US" dirty="0" err="1"/>
              <a:t>අද</a:t>
            </a:r>
            <a:r>
              <a:rPr lang="en-US" dirty="0"/>
              <a:t> (07) </a:t>
            </a:r>
            <a:r>
              <a:rPr lang="en-US" dirty="0" err="1"/>
              <a:t>විරෝධතා</a:t>
            </a:r>
            <a:r>
              <a:rPr lang="en-US" dirty="0"/>
              <a:t> </a:t>
            </a:r>
            <a:r>
              <a:rPr lang="en-US" dirty="0" err="1"/>
              <a:t>ක්‍රියාත්මක</a:t>
            </a:r>
            <a:r>
              <a:rPr lang="en-US" dirty="0"/>
              <a:t> </a:t>
            </a:r>
            <a:r>
              <a:rPr lang="en-US" dirty="0" err="1"/>
              <a:t>වුණා</a:t>
            </a:r>
            <a:r>
              <a:rPr lang="en-US" dirty="0"/>
              <a:t>.</a:t>
            </a:r>
          </a:p>
          <a:p>
            <a:r>
              <a:rPr lang="en-US" dirty="0"/>
              <a:t>Ref0      : There were protests in Brazil today (07) due to price increases in transportation.</a:t>
            </a:r>
          </a:p>
          <a:p>
            <a:r>
              <a:rPr lang="en-US" dirty="0"/>
              <a:t>mt1       : Today (07), Brazil was to protest against the bus fare increase.</a:t>
            </a:r>
          </a:p>
          <a:p>
            <a:r>
              <a:rPr lang="en-US" dirty="0"/>
              <a:t>mt2       : Staged a protest against transport fares to increase in Brazil, launched a protest today (07th).</a:t>
            </a:r>
          </a:p>
          <a:p>
            <a:r>
              <a:rPr lang="en-US" dirty="0"/>
              <a:t>mt3       : Transport fare increase in Brazil to protest against the government today the implementation of the protests.</a:t>
            </a:r>
          </a:p>
        </p:txBody>
      </p:sp>
    </p:spTree>
    <p:extLst>
      <p:ext uri="{BB962C8B-B14F-4D97-AF65-F5344CB8AC3E}">
        <p14:creationId xmlns:p14="http://schemas.microsoft.com/office/powerpoint/2010/main" val="9977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76EA-84BE-4A44-B9D7-59E6981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7C53-3557-A845-9A31-7245CA73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N-gram language model (2 or more)</a:t>
            </a:r>
          </a:p>
          <a:p>
            <a:r>
              <a:rPr lang="en-US" dirty="0"/>
              <a:t>Phrase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Word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Number of Insertion/deletions (when phrases include unaligned words)</a:t>
            </a:r>
          </a:p>
          <a:p>
            <a:r>
              <a:rPr lang="en-US" dirty="0"/>
              <a:t>Number of phrases used</a:t>
            </a:r>
          </a:p>
          <a:p>
            <a:r>
              <a:rPr lang="en-US" dirty="0"/>
              <a:t>Length of hypothesis</a:t>
            </a:r>
          </a:p>
          <a:p>
            <a:r>
              <a:rPr lang="en-US" dirty="0"/>
              <a:t>Amount of jumping around</a:t>
            </a:r>
          </a:p>
          <a:p>
            <a:r>
              <a:rPr lang="en-US" dirty="0"/>
              <a:t>Lexical flag features (binary value for "sentence contains 'octopus'") </a:t>
            </a:r>
          </a:p>
        </p:txBody>
      </p:sp>
    </p:spTree>
    <p:extLst>
      <p:ext uri="{BB962C8B-B14F-4D97-AF65-F5344CB8AC3E}">
        <p14:creationId xmlns:p14="http://schemas.microsoft.com/office/powerpoint/2010/main" val="367661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CBD-6095-1E44-94B1-46B5A011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E7E81-FF61-FE42-8FA8-E70BB76FBCD6}"/>
              </a:ext>
            </a:extLst>
          </p:cNvPr>
          <p:cNvSpPr/>
          <p:nvPr/>
        </p:nvSpPr>
        <p:spPr>
          <a:xfrm>
            <a:off x="27312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E7FC2-5D32-C84B-8375-2474CD329930}"/>
              </a:ext>
            </a:extLst>
          </p:cNvPr>
          <p:cNvSpPr/>
          <p:nvPr/>
        </p:nvSpPr>
        <p:spPr>
          <a:xfrm>
            <a:off x="334338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Phrase pair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4D88B-B48B-7B45-A2C8-30288BE43DE6}"/>
              </a:ext>
            </a:extLst>
          </p:cNvPr>
          <p:cNvSpPr/>
          <p:nvPr/>
        </p:nvSpPr>
        <p:spPr>
          <a:xfrm>
            <a:off x="6310900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F2E2-8843-A148-B783-6F773B03CC8D}"/>
              </a:ext>
            </a:extLst>
          </p:cNvPr>
          <p:cNvSpPr/>
          <p:nvPr/>
        </p:nvSpPr>
        <p:spPr>
          <a:xfrm>
            <a:off x="9278418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CC4E1C-B50F-3C43-8C68-142BF523D0F2}"/>
              </a:ext>
            </a:extLst>
          </p:cNvPr>
          <p:cNvCxnSpPr>
            <a:endCxn id="5" idx="1"/>
          </p:cNvCxnSpPr>
          <p:nvPr/>
        </p:nvCxnSpPr>
        <p:spPr>
          <a:xfrm>
            <a:off x="282539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9CF94-7503-8B4B-9C9D-2CE68BF1C7BE}"/>
              </a:ext>
            </a:extLst>
          </p:cNvPr>
          <p:cNvCxnSpPr/>
          <p:nvPr/>
        </p:nvCxnSpPr>
        <p:spPr>
          <a:xfrm>
            <a:off x="589565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D0B58-5B74-4740-923C-A7FC172118E8}"/>
              </a:ext>
            </a:extLst>
          </p:cNvPr>
          <p:cNvCxnSpPr/>
          <p:nvPr/>
        </p:nvCxnSpPr>
        <p:spPr>
          <a:xfrm>
            <a:off x="8760430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367D6-F00A-3248-B36A-5A6765775A33}"/>
              </a:ext>
            </a:extLst>
          </p:cNvPr>
          <p:cNvSpPr txBox="1"/>
          <p:nvPr/>
        </p:nvSpPr>
        <p:spPr>
          <a:xfrm>
            <a:off x="273122" y="4518329"/>
            <a:ext cx="25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alignment? Stuck!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EB074-A366-CE4C-8078-EC60005B5918}"/>
              </a:ext>
            </a:extLst>
          </p:cNvPr>
          <p:cNvSpPr txBox="1"/>
          <p:nvPr/>
        </p:nvSpPr>
        <p:spPr>
          <a:xfrm>
            <a:off x="3344699" y="4518329"/>
            <a:ext cx="269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only use the phrase</a:t>
            </a:r>
            <a:br>
              <a:rPr lang="en-US" dirty="0"/>
            </a:br>
            <a:r>
              <a:rPr lang="en-US" dirty="0"/>
              <a:t>pairs you extracted; can't</a:t>
            </a:r>
            <a:br>
              <a:rPr lang="en-US" dirty="0"/>
            </a:br>
            <a:r>
              <a:rPr lang="en-US" dirty="0"/>
              <a:t>arbitrarily generate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F109D-E670-9641-BD10-EA7B961EF5BF}"/>
              </a:ext>
            </a:extLst>
          </p:cNvPr>
          <p:cNvSpPr txBox="1"/>
          <p:nvPr/>
        </p:nvSpPr>
        <p:spPr>
          <a:xfrm>
            <a:off x="6279587" y="4518329"/>
            <a:ext cx="2734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right features</a:t>
            </a:r>
            <a:br>
              <a:rPr lang="en-US" dirty="0"/>
            </a:br>
            <a:r>
              <a:rPr lang="en-US" dirty="0"/>
              <a:t>for this data set? (may</a:t>
            </a:r>
            <a:br>
              <a:rPr lang="en-US" dirty="0"/>
            </a:br>
            <a:r>
              <a:rPr lang="en-US" dirty="0"/>
              <a:t>vary from set to set)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CECB6-D95A-6E4C-BD05-5D400CD654EB}"/>
              </a:ext>
            </a:extLst>
          </p:cNvPr>
          <p:cNvSpPr txBox="1"/>
          <p:nvPr/>
        </p:nvSpPr>
        <p:spPr>
          <a:xfrm>
            <a:off x="9187288" y="4518329"/>
            <a:ext cx="2477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 adjusted over a</a:t>
            </a:r>
            <a:br>
              <a:rPr lang="en-US" dirty="0"/>
            </a:br>
            <a:r>
              <a:rPr lang="en-US" dirty="0"/>
              <a:t>small set; hard to search</a:t>
            </a:r>
          </a:p>
          <a:p>
            <a:r>
              <a:rPr lang="en-US" dirty="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3341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sketch of parameter (weight) estimation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Weights, Change The Search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AB10-AF9A-D945-86F9-EE253A83789E}"/>
              </a:ext>
            </a:extLst>
          </p:cNvPr>
          <p:cNvSpPr txBox="1"/>
          <p:nvPr/>
        </p:nvSpPr>
        <p:spPr>
          <a:xfrm>
            <a:off x="6123949" y="5592909"/>
            <a:ext cx="3230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"translating 'y' to 'd' has -1 value</a:t>
            </a:r>
            <a:br>
              <a:rPr lang="en-US" dirty="0"/>
            </a:br>
            <a:r>
              <a:rPr lang="en-US" dirty="0"/>
              <a:t>per feature 1 and 4 value per</a:t>
            </a:r>
            <a:br>
              <a:rPr lang="en-US" dirty="0"/>
            </a:br>
            <a:r>
              <a:rPr lang="en-US" dirty="0"/>
              <a:t>feature 2"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ED5C8-139D-BC4F-A0FF-F2598D7657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16063" y="5879432"/>
            <a:ext cx="707886" cy="1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56D44-8495-9443-A4B9-3DA36B91E148}"/>
              </a:ext>
            </a:extLst>
          </p:cNvPr>
          <p:cNvSpPr txBox="1"/>
          <p:nvPr/>
        </p:nvSpPr>
        <p:spPr>
          <a:xfrm>
            <a:off x="8951495" y="4470907"/>
            <a:ext cx="3307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"but overall feature 1 contributes</a:t>
            </a:r>
            <a:br>
              <a:rPr lang="en-US" dirty="0"/>
            </a:br>
            <a:r>
              <a:rPr lang="en-US" dirty="0"/>
              <a:t>-1 to the score and feature 2 </a:t>
            </a:r>
            <a:br>
              <a:rPr lang="en-US" dirty="0"/>
            </a:br>
            <a:r>
              <a:rPr lang="en-US" dirty="0"/>
              <a:t>contributes -3 [note log though]"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9320-8881-D949-B9EE-9F214C49CA86}"/>
              </a:ext>
            </a:extLst>
          </p:cNvPr>
          <p:cNvSpPr txBox="1"/>
          <p:nvPr/>
        </p:nvSpPr>
        <p:spPr>
          <a:xfrm>
            <a:off x="6689558" y="394678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"so taking this step has a score of -11"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29044-6E75-6347-B796-D25B7088E257}"/>
              </a:ext>
            </a:extLst>
          </p:cNvPr>
          <p:cNvCxnSpPr>
            <a:cxnSpLocks/>
          </p:cNvCxnSpPr>
          <p:nvPr/>
        </p:nvCxnSpPr>
        <p:spPr>
          <a:xfrm flipH="1">
            <a:off x="8072606" y="4932572"/>
            <a:ext cx="7370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56056-C10F-E94C-BA11-A750957C426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57986" y="3540662"/>
            <a:ext cx="431572" cy="590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72B-2FFB-FD45-8050-0CE7E40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2D23-A5C8-8C41-A530-54D7E8E9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right features? Should we use combinations of features? </a:t>
            </a:r>
          </a:p>
          <a:p>
            <a:r>
              <a:rPr lang="en-US" dirty="0"/>
              <a:t>What if we made a mistake during alignment? We're locked into those possibilities even though we didn't make alignments to optimize </a:t>
            </a:r>
            <a:r>
              <a:rPr lang="en-US" dirty="0" err="1"/>
              <a:t>mt</a:t>
            </a:r>
            <a:r>
              <a:rPr lang="en-US" dirty="0"/>
              <a:t> quality.</a:t>
            </a:r>
          </a:p>
          <a:p>
            <a:r>
              <a:rPr lang="en-US" dirty="0"/>
              <a:t>We only have estimates for the things we've seen and based on limited context. It would be nice to generalize to unseen events and full context</a:t>
            </a:r>
          </a:p>
        </p:txBody>
      </p:sp>
    </p:spTree>
    <p:extLst>
      <p:ext uri="{BB962C8B-B14F-4D97-AF65-F5344CB8AC3E}">
        <p14:creationId xmlns:p14="http://schemas.microsoft.com/office/powerpoint/2010/main" val="3984665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F02EA0-BC47-E546-B48F-81FD4D1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44BCA-64C9-0D40-8F79-BF6FEE6C86E9}"/>
              </a:ext>
            </a:extLst>
          </p:cNvPr>
          <p:cNvSpPr/>
          <p:nvPr/>
        </p:nvSpPr>
        <p:spPr>
          <a:xfrm>
            <a:off x="8243455" y="6276109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5DFC-F55D-8040-B893-4434EB8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 sentence vector for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863E-0364-F347-81A3-1242018D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en-US" dirty="0"/>
              <a:t>The vector is the product of an RNN (the encoder)</a:t>
            </a:r>
          </a:p>
          <a:p>
            <a:r>
              <a:rPr lang="en-US" dirty="0"/>
              <a:t>It can also be the input to </a:t>
            </a:r>
            <a:r>
              <a:rPr lang="en-US" u="sng" dirty="0"/>
              <a:t>another RNN</a:t>
            </a:r>
            <a:r>
              <a:rPr lang="en-US" dirty="0"/>
              <a:t> (the decoder)</a:t>
            </a:r>
          </a:p>
          <a:p>
            <a:r>
              <a:rPr lang="en-US" dirty="0"/>
              <a:t>We'll train them together in what's called the sequence-to-sequence (seq2seq) or encoder-decoder (more generally)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A7609-0E41-5C46-978C-CA6ACEC76112}"/>
              </a:ext>
            </a:extLst>
          </p:cNvPr>
          <p:cNvGrpSpPr/>
          <p:nvPr/>
        </p:nvGrpSpPr>
        <p:grpSpPr>
          <a:xfrm>
            <a:off x="9120282" y="1825625"/>
            <a:ext cx="641196" cy="3897351"/>
            <a:chOff x="3879072" y="829968"/>
            <a:chExt cx="641196" cy="38973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2E99C4-AE6B-2D4E-BA59-7FA8E5101728}"/>
                </a:ext>
              </a:extLst>
            </p:cNvPr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46DE95A-C8F0-B747-8900-3330788738EA}"/>
                </a:ext>
              </a:extLst>
            </p:cNvPr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D1F65DA-E3A4-A245-BECC-37849767612C}"/>
                </a:ext>
              </a:extLst>
            </p:cNvPr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F82F8E-F916-C647-966B-5D9424100953}"/>
                </a:ext>
              </a:extLst>
            </p:cNvPr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72C53F5-F1A1-5E48-99C7-B7AF3D8B088A}"/>
                </a:ext>
              </a:extLst>
            </p:cNvPr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4A0C71-64E9-FE47-9429-2298C81B0299}"/>
                </a:ext>
              </a:extLst>
            </p:cNvPr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5CF8073-4EF3-0049-BB84-3A2E25AD62BF}"/>
                </a:ext>
              </a:extLst>
            </p:cNvPr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653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96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RNN TM, mathematically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r>
                  <a:rPr lang="en-US" dirty="0"/>
                  <a:t>RNN TM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not as hard as it looks!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767138" y="1997074"/>
          <a:ext cx="5257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1a. ok-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ororok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sprok</a:t>
                      </a:r>
                      <a:r>
                        <a:rPr lang="en-US" sz="240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1b. at-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bichat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dat</a:t>
                      </a:r>
                      <a:r>
                        <a:rPr lang="en-US" sz="240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4a. ok-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anok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drok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brok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jok</a:t>
                      </a:r>
                      <a:r>
                        <a:rPr lang="en-US" sz="2400" baseline="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4b. at-</a:t>
                      </a:r>
                      <a:r>
                        <a:rPr lang="en-US" sz="2400" baseline="0" dirty="0" err="1"/>
                        <a:t>voon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krat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pippat</a:t>
                      </a:r>
                      <a:r>
                        <a:rPr lang="en-US" sz="2400" baseline="0" dirty="0"/>
                        <a:t> sat </a:t>
                      </a:r>
                      <a:r>
                        <a:rPr lang="en-US" sz="2400" baseline="0" dirty="0" err="1"/>
                        <a:t>lat</a:t>
                      </a:r>
                      <a:r>
                        <a:rPr lang="en-US" sz="2400" baseline="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71925" y="4132260"/>
            <a:ext cx="4172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dirty="0" err="1"/>
              <a:t>Arcturan</a:t>
            </a:r>
            <a:r>
              <a:rPr lang="en-US" sz="2400" dirty="0"/>
              <a:t> for "ok-</a:t>
            </a:r>
            <a:r>
              <a:rPr lang="en-US" sz="2400" dirty="0" err="1"/>
              <a:t>voon</a:t>
            </a:r>
            <a:r>
              <a:rPr lang="en-US" sz="2400" dirty="0"/>
              <a:t>"?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1925" y="4900311"/>
            <a:ext cx="2643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did you know?</a:t>
            </a:r>
          </a:p>
        </p:txBody>
      </p:sp>
    </p:spTree>
    <p:extLst>
      <p:ext uri="{BB962C8B-B14F-4D97-AF65-F5344CB8AC3E}">
        <p14:creationId xmlns:p14="http://schemas.microsoft.com/office/powerpoint/2010/main" val="2016172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BF977-601F-294F-83D6-BC9C2199EBC5}"/>
              </a:ext>
            </a:extLst>
          </p:cNvPr>
          <p:cNvSpPr txBox="1"/>
          <p:nvPr/>
        </p:nvSpPr>
        <p:spPr>
          <a:xfrm>
            <a:off x="1339516" y="21737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(Multi-level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580800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5B4E-CAAC-144F-9197-F697E969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98B91-C1DC-5944-9BB0-F404A760D048}"/>
              </a:ext>
            </a:extLst>
          </p:cNvPr>
          <p:cNvSpPr/>
          <p:nvPr/>
        </p:nvSpPr>
        <p:spPr>
          <a:xfrm>
            <a:off x="1644316" y="6414654"/>
            <a:ext cx="8414083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4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1656-146D-3C40-800A-472810A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77909-78A9-9C4D-9A4D-2503330DA52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9C008-64F1-364D-92A4-B5EBCDCE171C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D758C-C763-8D4F-9D59-E3BF12B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A10CDB-4471-BD44-817A-5D2BA56C063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E986D-83E9-0040-9C1C-44A1EFFE0DA0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1689-4AEB-8442-BDDD-2D693060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372F65-B523-1345-9432-9C59D1A764F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67FFA-2E27-DD4F-B1E6-5A5C5F4DFF65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6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79A19-B4D0-C14E-B99D-284B48A3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68E61-B80C-294C-AC03-9B59DFF7F8A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6AD14-E5B2-3649-AEF5-BEFC3B954E84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226-0F51-BA4A-A1B5-4F4A427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Language Model to Translation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RNN LM estimates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RNN TM also estimates probability of </a:t>
                </a:r>
                <a:r>
                  <a:rPr lang="en-US" b="1" dirty="0"/>
                  <a:t>y </a:t>
                </a:r>
                <a:r>
                  <a:rPr lang="en-US" dirty="0"/>
                  <a:t>but conditions it on an input sequence </a:t>
                </a:r>
                <a:r>
                  <a:rPr lang="en-US" b="1" dirty="0"/>
                  <a:t>x</a:t>
                </a:r>
                <a:r>
                  <a:rPr lang="en-US" dirty="0"/>
                  <a:t>. It's a </a:t>
                </a:r>
                <a:r>
                  <a:rPr lang="en-US" u="sng" dirty="0"/>
                  <a:t>conditional language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Trained as one big RNN, basically in the same way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4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1DBA-68E5-6D4E-B81A-BA7922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84D28-E928-F549-8D15-0E7BA827520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D1689-E4AA-1C4D-9B4D-7E278DFA9A49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0320F-A3AA-5949-A2E3-B4E70F74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64"/>
            <a:ext cx="12192000" cy="5752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2D044-0295-404E-BEA7-29294D332BA7}"/>
              </a:ext>
            </a:extLst>
          </p:cNvPr>
          <p:cNvSpPr txBox="1"/>
          <p:nvPr/>
        </p:nvSpPr>
        <p:spPr>
          <a:xfrm>
            <a:off x="3764603" y="116732"/>
            <a:ext cx="387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Progress in MT over Time</a:t>
            </a:r>
          </a:p>
        </p:txBody>
      </p:sp>
    </p:spTree>
    <p:extLst>
      <p:ext uri="{BB962C8B-B14F-4D97-AF65-F5344CB8AC3E}">
        <p14:creationId xmlns:p14="http://schemas.microsoft.com/office/powerpoint/2010/main" val="2314128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205C4-4497-4844-AE93-ACC45A781EC0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B73F-9FF3-0248-BD90-42B18156B5F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0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13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9814D-2BA6-8D4C-8702-59FF93340F6E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1C5C9-56FF-6E48-88B5-8B6C904A5A6C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5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F6DA-6AC1-D04B-810B-0E88007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F9249-ED31-0F41-876F-287DBF3557FD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ED42B-67CD-E74A-AD94-586BE87D9B8D}"/>
              </a:ext>
            </a:extLst>
          </p:cNvPr>
          <p:cNvSpPr txBox="1"/>
          <p:nvPr/>
        </p:nvSpPr>
        <p:spPr>
          <a:xfrm>
            <a:off x="2529192" y="3142033"/>
            <a:ext cx="7879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27205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8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0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1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6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30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1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33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4155013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4470A-3DB9-B04E-A495-F2CA185479CA}"/>
              </a:ext>
            </a:extLst>
          </p:cNvPr>
          <p:cNvSpPr txBox="1"/>
          <p:nvPr/>
        </p:nvSpPr>
        <p:spPr>
          <a:xfrm>
            <a:off x="6712085" y="496111"/>
            <a:ext cx="523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(no parameter variant; see also linear and FF variants)</a:t>
            </a:r>
          </a:p>
        </p:txBody>
      </p:sp>
    </p:spTree>
    <p:extLst>
      <p:ext uri="{BB962C8B-B14F-4D97-AF65-F5344CB8AC3E}">
        <p14:creationId xmlns:p14="http://schemas.microsoft.com/office/powerpoint/2010/main" val="3288504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2E5A-BD7E-6049-8ABE-5918BF4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9DD3B-7DED-ED42-B150-1EECBF6F65D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FA0-0C20-7C40-80AF-54D3D18B6DB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7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6B1F-4E95-C04B-806F-26B4A691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Maybe attention is...all we need?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50247-170F-2B94-3B26-84F81159F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(see handout)</a:t>
            </a:r>
          </a:p>
        </p:txBody>
      </p:sp>
    </p:spTree>
    <p:extLst>
      <p:ext uri="{BB962C8B-B14F-4D97-AF65-F5344CB8AC3E}">
        <p14:creationId xmlns:p14="http://schemas.microsoft.com/office/powerpoint/2010/main" val="302625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3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15162</TotalTime>
  <Words>1135</Words>
  <Application>Microsoft Macintosh PowerPoint</Application>
  <PresentationFormat>Widescreen</PresentationFormat>
  <Paragraphs>150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Helvetica</vt:lpstr>
      <vt:lpstr>Office Theme</vt:lpstr>
      <vt:lpstr>Statistical and Neural Machine Translation</vt:lpstr>
      <vt:lpstr>How do we learn word translations?</vt:lpstr>
      <vt:lpstr>To a computer, this might as well be Centauri and Arcturan!</vt:lpstr>
      <vt:lpstr>It's not as hard as it looks!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more or less how the Rosetta Stone was cracked!</vt:lpstr>
      <vt:lpstr>What Did We Just Do?</vt:lpstr>
      <vt:lpstr>Pre-Neural Statistical MT (1989-2014)</vt:lpstr>
      <vt:lpstr>Not that Fluent...</vt:lpstr>
      <vt:lpstr>Features</vt:lpstr>
      <vt:lpstr>Pipeline</vt:lpstr>
      <vt:lpstr>Extremely brief sketch of parameter (weight) estimation </vt:lpstr>
      <vt:lpstr>Change The Weights, Change The Search Space</vt:lpstr>
      <vt:lpstr>Problems</vt:lpstr>
      <vt:lpstr>PowerPoint Presentation</vt:lpstr>
      <vt:lpstr>How to use a sentence vector for machine translation</vt:lpstr>
      <vt:lpstr>PowerPoint Presentation</vt:lpstr>
      <vt:lpstr>RNN LM vs RNN TM,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Language Model to Translation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Maybe attention is...all we need?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Jonathan May</dc:creator>
  <cp:lastModifiedBy>Jonathan May</cp:lastModifiedBy>
  <cp:revision>69</cp:revision>
  <dcterms:created xsi:type="dcterms:W3CDTF">2018-10-19T20:20:27Z</dcterms:created>
  <dcterms:modified xsi:type="dcterms:W3CDTF">2023-10-30T11:26:22Z</dcterms:modified>
</cp:coreProperties>
</file>